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89" r:id="rId1"/>
  </p:sldMasterIdLst>
  <p:notesMasterIdLst>
    <p:notesMasterId r:id="rId23"/>
  </p:notesMasterIdLst>
  <p:sldIdLst>
    <p:sldId id="256" r:id="rId2"/>
    <p:sldId id="291" r:id="rId3"/>
    <p:sldId id="284" r:id="rId4"/>
    <p:sldId id="292" r:id="rId5"/>
    <p:sldId id="297" r:id="rId6"/>
    <p:sldId id="267" r:id="rId7"/>
    <p:sldId id="285" r:id="rId8"/>
    <p:sldId id="298" r:id="rId9"/>
    <p:sldId id="278" r:id="rId10"/>
    <p:sldId id="301" r:id="rId11"/>
    <p:sldId id="293" r:id="rId12"/>
    <p:sldId id="282" r:id="rId13"/>
    <p:sldId id="290" r:id="rId14"/>
    <p:sldId id="271" r:id="rId15"/>
    <p:sldId id="283" r:id="rId16"/>
    <p:sldId id="265" r:id="rId17"/>
    <p:sldId id="270" r:id="rId18"/>
    <p:sldId id="299" r:id="rId19"/>
    <p:sldId id="300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21" autoAdjust="0"/>
  </p:normalViewPr>
  <p:slideViewPr>
    <p:cSldViewPr snapToGrid="0" snapToObjects="1">
      <p:cViewPr varScale="1">
        <p:scale>
          <a:sx n="80" d="100"/>
          <a:sy n="80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EB350-41D0-9F4C-BE9A-E9FD880E78F6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DE24-7059-0247-86C0-4C148670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9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689C6D-BDA8-054B-8EB1-624E1CA6C69A}" type="datetimeFigureOut">
              <a:rPr lang="en-US" smtClean="0"/>
              <a:t>4/25/16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4CC58F-FACD-3041-805F-FC6599B2B4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lleyvilleheritageband.com/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37560"/>
            <a:ext cx="7800536" cy="2301240"/>
          </a:xfrm>
        </p:spPr>
        <p:txBody>
          <a:bodyPr/>
          <a:lstStyle/>
          <a:p>
            <a:r>
              <a:rPr lang="en-US" dirty="0" err="1" smtClean="0"/>
              <a:t>Chhs</a:t>
            </a:r>
            <a:r>
              <a:rPr lang="en-US" dirty="0" smtClean="0"/>
              <a:t> panther band PARENT</a:t>
            </a:r>
            <a:r>
              <a:rPr lang="en-US" dirty="0"/>
              <a:t>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690" y="1584960"/>
            <a:ext cx="6480048" cy="17526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2400" dirty="0" smtClean="0"/>
              <a:t>Monday, April 25th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15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 Conroe in Houston</a:t>
            </a:r>
          </a:p>
          <a:p>
            <a:pPr lvl="1"/>
            <a:r>
              <a:rPr lang="en-US" dirty="0" smtClean="0"/>
              <a:t>Saturday, October 1st</a:t>
            </a:r>
          </a:p>
          <a:p>
            <a:r>
              <a:rPr lang="en-US" dirty="0" smtClean="0"/>
              <a:t>BOA DFW - location TBA</a:t>
            </a:r>
          </a:p>
          <a:p>
            <a:pPr lvl="1"/>
            <a:r>
              <a:rPr lang="en-US" dirty="0" smtClean="0"/>
              <a:t>Saturday, October 8th </a:t>
            </a:r>
          </a:p>
          <a:p>
            <a:r>
              <a:rPr lang="en-US" dirty="0" smtClean="0"/>
              <a:t>UIL at Pennington Field</a:t>
            </a:r>
          </a:p>
          <a:p>
            <a:pPr lvl="1"/>
            <a:r>
              <a:rPr lang="en-US" dirty="0" smtClean="0"/>
              <a:t>Tuesday, </a:t>
            </a:r>
            <a:r>
              <a:rPr lang="en-US" dirty="0"/>
              <a:t>October </a:t>
            </a:r>
            <a:r>
              <a:rPr lang="en-US" dirty="0" smtClean="0"/>
              <a:t>18th </a:t>
            </a:r>
            <a:endParaRPr lang="en-US" dirty="0"/>
          </a:p>
          <a:p>
            <a:r>
              <a:rPr lang="en-US" dirty="0" smtClean="0"/>
              <a:t>BOA San Antonio Super Regional</a:t>
            </a:r>
          </a:p>
          <a:p>
            <a:pPr lvl="1"/>
            <a:r>
              <a:rPr lang="en-US" dirty="0" smtClean="0"/>
              <a:t>Friday-Saturday, November 4-5th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BOA Competition Fee: 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781924" cy="5106987"/>
          </a:xfrm>
        </p:spPr>
        <p:txBody>
          <a:bodyPr>
            <a:normAutofit/>
          </a:bodyPr>
          <a:lstStyle/>
          <a:p>
            <a:r>
              <a:rPr lang="en-US" dirty="0" smtClean="0"/>
              <a:t>BOA Conroe</a:t>
            </a:r>
          </a:p>
          <a:p>
            <a:pPr lvl="1"/>
            <a:r>
              <a:rPr lang="en-US" dirty="0" smtClean="0"/>
              <a:t>Charter Bus</a:t>
            </a:r>
          </a:p>
          <a:p>
            <a:pPr lvl="1"/>
            <a:r>
              <a:rPr lang="en-US" dirty="0" smtClean="0"/>
              <a:t>Entry Fee</a:t>
            </a:r>
          </a:p>
          <a:p>
            <a:pPr lvl="1"/>
            <a:r>
              <a:rPr lang="en-US" dirty="0" smtClean="0"/>
              <a:t>All Meals </a:t>
            </a:r>
          </a:p>
          <a:p>
            <a:r>
              <a:rPr lang="en-US" dirty="0" smtClean="0"/>
              <a:t>BOA San Antonio Super Regional</a:t>
            </a:r>
          </a:p>
          <a:p>
            <a:pPr lvl="1"/>
            <a:r>
              <a:rPr lang="en-US" dirty="0" smtClean="0"/>
              <a:t>Charter Bus</a:t>
            </a:r>
          </a:p>
          <a:p>
            <a:pPr lvl="1"/>
            <a:r>
              <a:rPr lang="en-US" dirty="0" smtClean="0"/>
              <a:t>Entry Fee</a:t>
            </a:r>
          </a:p>
          <a:p>
            <a:pPr lvl="1"/>
            <a:r>
              <a:rPr lang="en-US" dirty="0" smtClean="0"/>
              <a:t>All Meals</a:t>
            </a:r>
          </a:p>
          <a:p>
            <a:pPr lvl="1"/>
            <a:r>
              <a:rPr lang="en-US" dirty="0" smtClean="0"/>
              <a:t>2-night stay</a:t>
            </a:r>
          </a:p>
          <a:p>
            <a:pPr lvl="1"/>
            <a:r>
              <a:rPr lang="en-US" dirty="0" smtClean="0"/>
              <a:t>Sea World ticket/meal voucher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3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Fee: </a:t>
            </a:r>
            <a:r>
              <a:rPr lang="en-US" dirty="0" smtClean="0"/>
              <a:t>$850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fee allows our band program to offer more opportunity than what the district budget provides </a:t>
            </a:r>
          </a:p>
          <a:p>
            <a:r>
              <a:rPr lang="en-US" dirty="0" smtClean="0"/>
              <a:t>This includes the following: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Instructors and consultants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Marching band music and drill design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Additional equipment/uniform needs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Additional transportation </a:t>
            </a:r>
          </a:p>
          <a:p>
            <a:r>
              <a:rPr lang="en-US" dirty="0" smtClean="0"/>
              <a:t>Financial Aid Application found on the website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54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Increase?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06767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Increasing Cost for services (inflation)</a:t>
            </a:r>
          </a:p>
          <a:p>
            <a:r>
              <a:rPr lang="en-US" dirty="0" smtClean="0"/>
              <a:t>Better quality for your money</a:t>
            </a:r>
          </a:p>
          <a:p>
            <a:r>
              <a:rPr lang="en-US" dirty="0" smtClean="0"/>
              <a:t>Better designed show:</a:t>
            </a:r>
          </a:p>
          <a:p>
            <a:pPr lvl="1"/>
            <a:r>
              <a:rPr lang="en-US" dirty="0" smtClean="0"/>
              <a:t>Props, Equipment </a:t>
            </a:r>
          </a:p>
          <a:p>
            <a:pPr lvl="1"/>
            <a:r>
              <a:rPr lang="en-US" dirty="0" smtClean="0"/>
              <a:t>Music Arrangement and Copyright</a:t>
            </a:r>
          </a:p>
          <a:p>
            <a:r>
              <a:rPr lang="en-US" dirty="0" smtClean="0"/>
              <a:t>Music Caption/Staff positions added</a:t>
            </a:r>
          </a:p>
          <a:p>
            <a:r>
              <a:rPr lang="en-US" dirty="0" smtClean="0"/>
              <a:t>Slightly less students in the program (school size is decreasing down to 5A)</a:t>
            </a:r>
          </a:p>
          <a:p>
            <a:r>
              <a:rPr lang="en-US" dirty="0" smtClean="0"/>
              <a:t>General Fundraisers </a:t>
            </a:r>
          </a:p>
        </p:txBody>
      </p:sp>
    </p:spTree>
    <p:extLst>
      <p:ext uri="{BB962C8B-B14F-4D97-AF65-F5344CB8AC3E}">
        <p14:creationId xmlns:p14="http://schemas.microsoft.com/office/powerpoint/2010/main" val="2001371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$150 - April 30th (Registration)</a:t>
            </a:r>
          </a:p>
          <a:p>
            <a:r>
              <a:rPr lang="en-US" dirty="0" smtClean="0"/>
              <a:t>$200 </a:t>
            </a:r>
            <a:r>
              <a:rPr lang="en-US" dirty="0" smtClean="0"/>
              <a:t>- </a:t>
            </a:r>
            <a:r>
              <a:rPr lang="en-US" dirty="0" smtClean="0"/>
              <a:t>June 21st</a:t>
            </a:r>
            <a:endParaRPr lang="en-US" dirty="0" smtClean="0"/>
          </a:p>
          <a:p>
            <a:r>
              <a:rPr lang="en-US" dirty="0" smtClean="0"/>
              <a:t>$200 </a:t>
            </a:r>
            <a:r>
              <a:rPr lang="en-US" dirty="0" smtClean="0"/>
              <a:t>- </a:t>
            </a:r>
            <a:r>
              <a:rPr lang="en-US" dirty="0" smtClean="0"/>
              <a:t>July 26th</a:t>
            </a:r>
            <a:endParaRPr lang="en-US" baseline="30000" dirty="0" smtClean="0"/>
          </a:p>
          <a:p>
            <a:r>
              <a:rPr lang="en-US" dirty="0" smtClean="0"/>
              <a:t>$200 </a:t>
            </a:r>
            <a:r>
              <a:rPr lang="en-US" dirty="0" smtClean="0"/>
              <a:t>- </a:t>
            </a:r>
            <a:r>
              <a:rPr lang="en-US" dirty="0" smtClean="0"/>
              <a:t>August 23rd</a:t>
            </a:r>
            <a:endParaRPr lang="en-US" baseline="30000" dirty="0" smtClean="0"/>
          </a:p>
          <a:p>
            <a:r>
              <a:rPr lang="en-US" dirty="0" smtClean="0"/>
              <a:t>$200 - September 27th</a:t>
            </a:r>
            <a:endParaRPr lang="en-US" dirty="0" smtClean="0"/>
          </a:p>
          <a:p>
            <a:r>
              <a:rPr lang="en-US" dirty="0" smtClean="0"/>
              <a:t>$200 </a:t>
            </a:r>
            <a:r>
              <a:rPr lang="en-US" dirty="0" smtClean="0"/>
              <a:t>- </a:t>
            </a:r>
            <a:r>
              <a:rPr lang="en-US" dirty="0" smtClean="0"/>
              <a:t>October 25th</a:t>
            </a:r>
          </a:p>
          <a:p>
            <a:r>
              <a:rPr lang="en-US" dirty="0" smtClean="0"/>
              <a:t>$200 - November 29th</a:t>
            </a:r>
            <a:endParaRPr lang="en-US" baseline="30000" dirty="0" smtClean="0"/>
          </a:p>
          <a:p>
            <a:r>
              <a:rPr lang="en-US" b="1" dirty="0" smtClean="0">
                <a:solidFill>
                  <a:srgbClr val="CCFFCC"/>
                </a:solidFill>
              </a:rPr>
              <a:t>Total: </a:t>
            </a:r>
            <a:r>
              <a:rPr lang="en-US" b="1" dirty="0" smtClean="0">
                <a:solidFill>
                  <a:srgbClr val="CCFFCC"/>
                </a:solidFill>
              </a:rPr>
              <a:t>$850 + $500</a:t>
            </a:r>
            <a:endParaRPr lang="en-US" b="1" dirty="0" smtClean="0">
              <a:solidFill>
                <a:srgbClr val="CCFFCC"/>
              </a:solidFill>
            </a:endParaRPr>
          </a:p>
          <a:p>
            <a:r>
              <a:rPr lang="en-US" dirty="0" smtClean="0"/>
              <a:t>Sibling Discount</a:t>
            </a:r>
          </a:p>
          <a:p>
            <a:pPr lvl="1"/>
            <a:r>
              <a:rPr lang="en-US" dirty="0" smtClean="0"/>
              <a:t>50% for the 2</a:t>
            </a:r>
            <a:r>
              <a:rPr lang="en-US" baseline="30000" dirty="0" smtClean="0"/>
              <a:t>nd</a:t>
            </a:r>
            <a:r>
              <a:rPr lang="en-US" dirty="0" smtClean="0"/>
              <a:t> student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5</a:t>
            </a:r>
            <a:r>
              <a:rPr lang="en-US" dirty="0" smtClean="0"/>
              <a:t>% for the 3</a:t>
            </a:r>
            <a:r>
              <a:rPr lang="en-US" baseline="30000" dirty="0" smtClean="0"/>
              <a:t>rd</a:t>
            </a:r>
            <a:r>
              <a:rPr lang="en-US" dirty="0" smtClean="0"/>
              <a:t> and beyond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5648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Booster 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Band Booster Club is a non-profit organization whose purpose is to help promote a better band, school and community spirit by volunteering our time and skills as well as provide financial support to full-fill the goals and objectives set forth by the Band Directors.  </a:t>
            </a:r>
          </a:p>
          <a:p>
            <a:endParaRPr lang="en-US" dirty="0"/>
          </a:p>
          <a:p>
            <a:r>
              <a:rPr lang="en-US" dirty="0"/>
              <a:t>Without all these components our student experience is negatively impacted.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Booster Budget – </a:t>
            </a:r>
            <a:r>
              <a:rPr lang="en-US" dirty="0" smtClean="0"/>
              <a:t>Revenue</a:t>
            </a:r>
            <a:endParaRPr lang="en-US" dirty="0"/>
          </a:p>
        </p:txBody>
      </p:sp>
      <p:pic>
        <p:nvPicPr>
          <p:cNvPr id="5" name="Content Placeholder 4" descr="revenue20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33" r="-109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829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Booster Budget – Expenses </a:t>
            </a:r>
            <a:endParaRPr lang="en-US" dirty="0"/>
          </a:p>
        </p:txBody>
      </p:sp>
      <p:pic>
        <p:nvPicPr>
          <p:cNvPr id="5" name="Content Placeholder 4" descr="EXPENSES20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951" r="-35951"/>
          <a:stretch>
            <a:fillRect/>
          </a:stretch>
        </p:blipFill>
        <p:spPr>
          <a:xfrm>
            <a:off x="-1272064" y="1600200"/>
            <a:ext cx="11320939" cy="4876800"/>
          </a:xfrm>
        </p:spPr>
      </p:pic>
    </p:spTree>
    <p:extLst>
      <p:ext uri="{BB962C8B-B14F-4D97-AF65-F5344CB8AC3E}">
        <p14:creationId xmlns:p14="http://schemas.microsoft.com/office/powerpoint/2010/main" val="389047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5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Sponsorship/Fundraising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Corporate Sponsorship?</a:t>
            </a:r>
          </a:p>
          <a:p>
            <a:r>
              <a:rPr lang="en-US" sz="3600" dirty="0" smtClean="0"/>
              <a:t>Restaurant Nights</a:t>
            </a:r>
          </a:p>
          <a:p>
            <a:r>
              <a:rPr lang="en-US" sz="3600" dirty="0" smtClean="0"/>
              <a:t>Future Fundraisers </a:t>
            </a:r>
          </a:p>
          <a:p>
            <a:pPr lvl="1"/>
            <a:r>
              <a:rPr lang="en-US" sz="3200" dirty="0" smtClean="0"/>
              <a:t>A full plan will be available at the July 25th meeting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4988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289925" cy="4892675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Your </a:t>
            </a:r>
            <a:r>
              <a:rPr lang="en-US" sz="3200" dirty="0"/>
              <a:t>students experience in band is elevated by your support of the </a:t>
            </a:r>
            <a:r>
              <a:rPr lang="en-US" sz="3200" dirty="0" smtClean="0"/>
              <a:t>program.</a:t>
            </a:r>
          </a:p>
          <a:p>
            <a:r>
              <a:rPr lang="en-US" sz="3200" dirty="0" smtClean="0"/>
              <a:t>Key </a:t>
            </a:r>
            <a:r>
              <a:rPr lang="en-US" sz="3200" dirty="0"/>
              <a:t>positions waiting for </a:t>
            </a:r>
            <a:r>
              <a:rPr lang="en-US" sz="3200" dirty="0" smtClean="0"/>
              <a:t>you:</a:t>
            </a:r>
            <a:endParaRPr lang="en-US" sz="3200" dirty="0"/>
          </a:p>
          <a:p>
            <a:pPr lvl="1"/>
            <a:r>
              <a:rPr lang="fr-FR" sz="3100" dirty="0" smtClean="0"/>
              <a:t>Assistant VP</a:t>
            </a:r>
          </a:p>
          <a:p>
            <a:pPr lvl="1"/>
            <a:r>
              <a:rPr lang="en-US" sz="3100" dirty="0" smtClean="0"/>
              <a:t>Chaperone </a:t>
            </a:r>
            <a:r>
              <a:rPr lang="en-US" sz="3100" dirty="0"/>
              <a:t>Lead</a:t>
            </a:r>
          </a:p>
          <a:p>
            <a:pPr lvl="1"/>
            <a:r>
              <a:rPr lang="en-US" sz="3100" dirty="0" smtClean="0"/>
              <a:t>Volunteer Coordinator</a:t>
            </a:r>
          </a:p>
          <a:p>
            <a:pPr lvl="1"/>
            <a:r>
              <a:rPr lang="en-US" sz="3100" dirty="0" smtClean="0"/>
              <a:t>Uniform </a:t>
            </a:r>
            <a:r>
              <a:rPr lang="en-US" sz="3100" dirty="0"/>
              <a:t>Washing Lead</a:t>
            </a:r>
          </a:p>
          <a:p>
            <a:pPr lvl="1"/>
            <a:r>
              <a:rPr lang="en-US" sz="3100" dirty="0" smtClean="0"/>
              <a:t>Uniform </a:t>
            </a:r>
            <a:r>
              <a:rPr lang="en-US" sz="3100" dirty="0"/>
              <a:t>Fitting </a:t>
            </a:r>
            <a:r>
              <a:rPr lang="en-US" sz="3100" dirty="0" smtClean="0"/>
              <a:t>Lead</a:t>
            </a:r>
          </a:p>
          <a:p>
            <a:pPr lvl="1"/>
            <a:r>
              <a:rPr lang="en-US" sz="3100" dirty="0" smtClean="0"/>
              <a:t>Banquet Coordinator</a:t>
            </a:r>
            <a:endParaRPr lang="en-US" sz="3100" dirty="0"/>
          </a:p>
          <a:p>
            <a:r>
              <a:rPr lang="en-US" sz="3200" dirty="0" smtClean="0"/>
              <a:t>This </a:t>
            </a:r>
            <a:r>
              <a:rPr lang="en-US" sz="3200" dirty="0"/>
              <a:t>coming Saturday during registration you will have the opportunity to select the volunteer positions that interest you.  Please remember, our students need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0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</a:t>
            </a:r>
            <a:endParaRPr lang="en-US" dirty="0"/>
          </a:p>
        </p:txBody>
      </p:sp>
      <p:pic>
        <p:nvPicPr>
          <p:cNvPr id="4" name="Content Placeholder 3" descr="april25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2" r="-49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7100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GCISD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58175" cy="497205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The </a:t>
            </a:r>
            <a:r>
              <a:rPr lang="en-US" sz="2400" dirty="0"/>
              <a:t>bond package was assembled by the FIRST committee – the Facility Innovation &amp; Readiness Stakeholder Team. This group was made up of 59 GCISD parents, community members and district employees, with representatives from every campus, who worked for 8 months to develop the project </a:t>
            </a:r>
            <a:r>
              <a:rPr lang="en-US" sz="2400" dirty="0" smtClean="0"/>
              <a:t>list</a:t>
            </a:r>
            <a:endParaRPr lang="en-US" sz="2400" dirty="0"/>
          </a:p>
          <a:p>
            <a:pPr lvl="0"/>
            <a:r>
              <a:rPr lang="en-US" sz="2400" dirty="0"/>
              <a:t>The proposed projects will impact every campus in the district in some </a:t>
            </a:r>
            <a:r>
              <a:rPr lang="en-US" sz="2400" dirty="0" smtClean="0"/>
              <a:t>way. General </a:t>
            </a:r>
            <a:r>
              <a:rPr lang="en-US" sz="2400" dirty="0"/>
              <a:t>projects focus on the areas </a:t>
            </a:r>
            <a:r>
              <a:rPr lang="en-US" sz="2400" dirty="0" smtClean="0"/>
              <a:t>of:</a:t>
            </a:r>
            <a:endParaRPr lang="en-US" sz="2400" dirty="0"/>
          </a:p>
          <a:p>
            <a:pPr lvl="0"/>
            <a:r>
              <a:rPr lang="en-US" sz="2400" b="1" u="sng" dirty="0"/>
              <a:t>Security</a:t>
            </a:r>
            <a:r>
              <a:rPr lang="en-US" sz="2400" dirty="0"/>
              <a:t> (adding cameras, security entrances, and security system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520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GCISD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9576"/>
            <a:ext cx="8004175" cy="4273550"/>
          </a:xfrm>
        </p:spPr>
        <p:txBody>
          <a:bodyPr>
            <a:noAutofit/>
          </a:bodyPr>
          <a:lstStyle/>
          <a:p>
            <a:pPr lvl="0"/>
            <a:r>
              <a:rPr lang="en-US" sz="2400" b="1" u="sng" dirty="0"/>
              <a:t>Growth/Evolution</a:t>
            </a:r>
            <a:r>
              <a:rPr lang="en-US" sz="2400" u="sng" dirty="0"/>
              <a:t> </a:t>
            </a:r>
            <a:r>
              <a:rPr lang="en-US" sz="2400" dirty="0"/>
              <a:t>(new schools, new additions to accommodate the STEM program and 2 new multipurpose activity centers)</a:t>
            </a:r>
          </a:p>
          <a:p>
            <a:pPr lvl="0"/>
            <a:r>
              <a:rPr lang="en-US" sz="2400" b="1" u="sng" dirty="0"/>
              <a:t>Infrastructure</a:t>
            </a:r>
            <a:r>
              <a:rPr lang="en-US" sz="2400" dirty="0"/>
              <a:t> (improvements to HVAC, accessibility, school buses, computers and playground equipment)</a:t>
            </a:r>
          </a:p>
          <a:p>
            <a:pPr lvl="0"/>
            <a:r>
              <a:rPr lang="en-US" sz="2400" b="1" u="sng" dirty="0"/>
              <a:t>Classroom Experience</a:t>
            </a:r>
            <a:r>
              <a:rPr lang="en-US" sz="2400" u="sng" dirty="0"/>
              <a:t> </a:t>
            </a:r>
            <a:r>
              <a:rPr lang="en-US" sz="2400" dirty="0"/>
              <a:t>(new furniture, computers/technology, high school performance areas and collaborative </a:t>
            </a:r>
            <a:r>
              <a:rPr lang="en-US" sz="2400" dirty="0" smtClean="0"/>
              <a:t>spaces</a:t>
            </a:r>
          </a:p>
          <a:p>
            <a:r>
              <a:rPr lang="en-US" sz="2400" dirty="0" smtClean="0"/>
              <a:t>Early </a:t>
            </a:r>
            <a:r>
              <a:rPr lang="en-US" sz="2400" dirty="0"/>
              <a:t>voting is going on now.  </a:t>
            </a:r>
          </a:p>
          <a:p>
            <a:r>
              <a:rPr lang="en-US" sz="2400" b="1" dirty="0"/>
              <a:t>Election Day is Saturday, May 3rd.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73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All Band Directors!</a:t>
            </a:r>
            <a:r>
              <a:rPr lang="en-US" dirty="0" smtClean="0"/>
              <a:t> </a:t>
            </a:r>
            <a:r>
              <a:rPr lang="en-US" sz="2600" dirty="0" smtClean="0"/>
              <a:t>(First time in 5 years!)</a:t>
            </a:r>
            <a:endParaRPr lang="en-US" sz="2600" b="1" u="sng" dirty="0" smtClean="0"/>
          </a:p>
          <a:p>
            <a:endParaRPr lang="en-US" dirty="0"/>
          </a:p>
          <a:p>
            <a:r>
              <a:rPr lang="en-US" dirty="0" err="1" smtClean="0"/>
              <a:t>Colorguard</a:t>
            </a:r>
            <a:r>
              <a:rPr lang="en-US" dirty="0" smtClean="0"/>
              <a:t> </a:t>
            </a:r>
            <a:r>
              <a:rPr lang="en-US" dirty="0" smtClean="0"/>
              <a:t>Caption Head</a:t>
            </a:r>
            <a:endParaRPr lang="en-US" dirty="0"/>
          </a:p>
          <a:p>
            <a:pPr lvl="1"/>
            <a:r>
              <a:rPr lang="en-US" dirty="0" smtClean="0"/>
              <a:t>Martin Godoy</a:t>
            </a:r>
            <a:endParaRPr lang="en-US" dirty="0"/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Visual Caption Head/Drill Designer</a:t>
            </a:r>
            <a:endParaRPr lang="en-US" dirty="0"/>
          </a:p>
          <a:p>
            <a:pPr lvl="1"/>
            <a:r>
              <a:rPr lang="en-US" dirty="0"/>
              <a:t>Jeremy </a:t>
            </a:r>
            <a:r>
              <a:rPr lang="en-US" dirty="0" smtClean="0"/>
              <a:t>Seneca</a:t>
            </a:r>
          </a:p>
          <a:p>
            <a:pPr lvl="1"/>
            <a:endParaRPr lang="en-US" dirty="0"/>
          </a:p>
          <a:p>
            <a:r>
              <a:rPr lang="en-US" dirty="0" smtClean="0"/>
              <a:t>Assistant Percussion Director</a:t>
            </a:r>
            <a:endParaRPr lang="en-US" dirty="0"/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Darrah</a:t>
            </a:r>
            <a:endParaRPr lang="en-US" dirty="0"/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9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CHHS Band 5-Year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60925"/>
          </a:xfrm>
        </p:spPr>
        <p:txBody>
          <a:bodyPr>
            <a:normAutofit/>
          </a:bodyPr>
          <a:lstStyle/>
          <a:p>
            <a:r>
              <a:rPr lang="en-US" dirty="0" smtClean="0"/>
              <a:t>2016-2017:  BOA Conroe and San Antonio</a:t>
            </a:r>
          </a:p>
          <a:p>
            <a:r>
              <a:rPr lang="en-US" dirty="0" smtClean="0"/>
              <a:t>2017-2018:  State Marching Contest and    		        BOA San Antonio</a:t>
            </a:r>
          </a:p>
          <a:p>
            <a:r>
              <a:rPr lang="en-US" dirty="0" smtClean="0"/>
              <a:t>2018-2019:  BOA Grand Nationals in       	                Indianapolis </a:t>
            </a:r>
          </a:p>
          <a:p>
            <a:r>
              <a:rPr lang="en-US" dirty="0" smtClean="0"/>
              <a:t>2019-2020:  State Marching Contest and 	                BOA San Antonio</a:t>
            </a:r>
          </a:p>
          <a:p>
            <a:r>
              <a:rPr lang="en-US" dirty="0" smtClean="0"/>
              <a:t>2020-2021:  Disney World/Festival Disney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1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Marching Audition Workshops</a:t>
            </a:r>
          </a:p>
          <a:p>
            <a:r>
              <a:rPr lang="en-US" dirty="0" smtClean="0"/>
              <a:t>4:15-6:15pm</a:t>
            </a:r>
          </a:p>
          <a:p>
            <a:r>
              <a:rPr lang="en-US" dirty="0" smtClean="0"/>
              <a:t>Tuesday-Friday</a:t>
            </a:r>
          </a:p>
          <a:p>
            <a:r>
              <a:rPr lang="en-US" dirty="0" smtClean="0"/>
              <a:t>Students should bring:</a:t>
            </a:r>
          </a:p>
          <a:p>
            <a:pPr lvl="1"/>
            <a:r>
              <a:rPr lang="en-US" dirty="0" smtClean="0"/>
              <a:t>Athletic clothing </a:t>
            </a:r>
          </a:p>
          <a:p>
            <a:pPr lvl="1"/>
            <a:r>
              <a:rPr lang="en-US" dirty="0" smtClean="0"/>
              <a:t>Water</a:t>
            </a:r>
          </a:p>
          <a:p>
            <a:r>
              <a:rPr lang="en-US" dirty="0" smtClean="0"/>
              <a:t>We will practice indoors in case of rain (rehearsal will NOT be cancelled) </a:t>
            </a:r>
          </a:p>
        </p:txBody>
      </p:sp>
    </p:spTree>
    <p:extLst>
      <p:ext uri="{BB962C8B-B14F-4D97-AF65-F5344CB8AC3E}">
        <p14:creationId xmlns:p14="http://schemas.microsoft.com/office/powerpoint/2010/main" val="351166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Registration and </a:t>
            </a:r>
            <a:r>
              <a:rPr lang="en-US" dirty="0" smtClean="0"/>
              <a:t>Auditions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5736"/>
            <a:ext cx="8194675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Saturday, April </a:t>
            </a:r>
            <a:r>
              <a:rPr lang="en-US" dirty="0" smtClean="0"/>
              <a:t>30th</a:t>
            </a:r>
            <a:endParaRPr lang="en-US" dirty="0" smtClean="0"/>
          </a:p>
          <a:p>
            <a:r>
              <a:rPr lang="en-US" dirty="0" smtClean="0"/>
              <a:t>Panther Den and Main Gym </a:t>
            </a:r>
            <a:endParaRPr lang="en-US" dirty="0" smtClean="0"/>
          </a:p>
          <a:p>
            <a:r>
              <a:rPr lang="en-US" dirty="0" smtClean="0"/>
              <a:t>Auditions will be scheduled by instrument</a:t>
            </a:r>
            <a:endParaRPr lang="en-US" dirty="0" smtClean="0"/>
          </a:p>
          <a:p>
            <a:r>
              <a:rPr lang="en-US" dirty="0" smtClean="0"/>
              <a:t>Commitment Form and First </a:t>
            </a:r>
            <a:r>
              <a:rPr lang="en-US" dirty="0" smtClean="0"/>
              <a:t>payment of $</a:t>
            </a:r>
            <a:r>
              <a:rPr lang="en-US" dirty="0" smtClean="0"/>
              <a:t>150 </a:t>
            </a:r>
            <a:r>
              <a:rPr lang="en-US" dirty="0" smtClean="0"/>
              <a:t>Due</a:t>
            </a:r>
          </a:p>
          <a:p>
            <a:r>
              <a:rPr lang="en-US" dirty="0" smtClean="0"/>
              <a:t>Will be able to order uniform items and spirit wear for next </a:t>
            </a:r>
            <a:r>
              <a:rPr lang="en-US" dirty="0" smtClean="0"/>
              <a:t>season</a:t>
            </a:r>
          </a:p>
          <a:p>
            <a:r>
              <a:rPr lang="en-US" dirty="0" smtClean="0"/>
              <a:t>Families will register after a student auditions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383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851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Marching Audition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9:00     Flute</a:t>
            </a:r>
          </a:p>
          <a:p>
            <a:r>
              <a:rPr lang="en-US" dirty="0" smtClean="0"/>
              <a:t>9:45     Clarinet/Bass Clarinet</a:t>
            </a:r>
          </a:p>
          <a:p>
            <a:r>
              <a:rPr lang="en-US" dirty="0" smtClean="0"/>
              <a:t>10:25   Saxophone</a:t>
            </a:r>
          </a:p>
          <a:p>
            <a:r>
              <a:rPr lang="en-US" dirty="0" smtClean="0"/>
              <a:t>11:00   Trumpet</a:t>
            </a:r>
          </a:p>
          <a:p>
            <a:r>
              <a:rPr lang="en-US" dirty="0" smtClean="0"/>
              <a:t>12:20   Horn</a:t>
            </a:r>
          </a:p>
          <a:p>
            <a:r>
              <a:rPr lang="en-US" dirty="0" smtClean="0"/>
              <a:t>12:45   Trombone/Baritone</a:t>
            </a:r>
          </a:p>
          <a:p>
            <a:r>
              <a:rPr lang="en-US" dirty="0" smtClean="0"/>
              <a:t>1:20     Tuba</a:t>
            </a:r>
          </a:p>
          <a:p>
            <a:r>
              <a:rPr lang="en-US" dirty="0" smtClean="0"/>
              <a:t>1:40     Battery Percussion</a:t>
            </a:r>
          </a:p>
          <a:p>
            <a:r>
              <a:rPr lang="en-US" dirty="0" smtClean="0"/>
              <a:t>2:05     Color Guard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Ahead this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89925" cy="47974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Music Camp</a:t>
            </a:r>
          </a:p>
          <a:p>
            <a:pPr lvl="1"/>
            <a:r>
              <a:rPr lang="en-US" dirty="0" smtClean="0"/>
              <a:t>Monday-Friday May 9th-13th</a:t>
            </a:r>
          </a:p>
          <a:p>
            <a:pPr lvl="1"/>
            <a:r>
              <a:rPr lang="en-US" dirty="0" smtClean="0"/>
              <a:t>4:15-6:15</a:t>
            </a:r>
          </a:p>
          <a:p>
            <a:pPr lvl="1"/>
            <a:r>
              <a:rPr lang="en-US" dirty="0" smtClean="0"/>
              <a:t>Parent Performance Friday May 13th </a:t>
            </a:r>
          </a:p>
          <a:p>
            <a:r>
              <a:rPr lang="en-US" dirty="0" smtClean="0"/>
              <a:t>Marching Camps </a:t>
            </a:r>
          </a:p>
          <a:p>
            <a:pPr lvl="1"/>
            <a:r>
              <a:rPr lang="en-US" dirty="0" smtClean="0"/>
              <a:t>Saturday, May 7th</a:t>
            </a:r>
          </a:p>
          <a:p>
            <a:pPr lvl="1"/>
            <a:r>
              <a:rPr lang="en-US" dirty="0" smtClean="0"/>
              <a:t>Saturday, May 14th </a:t>
            </a:r>
          </a:p>
          <a:p>
            <a:pPr lvl="1"/>
            <a:r>
              <a:rPr lang="en-US" dirty="0" smtClean="0"/>
              <a:t>Friday, May 20th</a:t>
            </a:r>
          </a:p>
          <a:p>
            <a:pPr lvl="1"/>
            <a:r>
              <a:rPr lang="en-US" dirty="0" smtClean="0"/>
              <a:t>Tuesday, May 24th</a:t>
            </a:r>
          </a:p>
          <a:p>
            <a:pPr lvl="1"/>
            <a:r>
              <a:rPr lang="en-US" dirty="0" smtClean="0"/>
              <a:t>Wednesday, May 25th</a:t>
            </a:r>
          </a:p>
          <a:p>
            <a:pPr lvl="1"/>
            <a:r>
              <a:rPr lang="en-US" dirty="0" smtClean="0"/>
              <a:t>Parent Performance Wednesday, May 25th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Band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755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Begins Wednesday, July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Required for course </a:t>
            </a:r>
            <a:r>
              <a:rPr lang="en-US" dirty="0" smtClean="0"/>
              <a:t>credit (P.E. Waiver)</a:t>
            </a:r>
            <a:endParaRPr lang="en-US" dirty="0" smtClean="0"/>
          </a:p>
          <a:p>
            <a:r>
              <a:rPr lang="en-US" dirty="0" smtClean="0"/>
              <a:t>Please schedule family vacations before this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Uniform Fitting/Supply Pick-Up/Parent Meeting: Monday, July 25th</a:t>
            </a:r>
            <a:endParaRPr lang="en-US" dirty="0"/>
          </a:p>
          <a:p>
            <a:r>
              <a:rPr lang="en-US" dirty="0" smtClean="0"/>
              <a:t>Picture Day: Tuesday, July 26th</a:t>
            </a:r>
          </a:p>
          <a:p>
            <a:r>
              <a:rPr lang="en-US" dirty="0" smtClean="0"/>
              <a:t>Additional Dance Guard/Percussion Camps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Calendar</a:t>
            </a:r>
            <a:r>
              <a:rPr lang="en-US" dirty="0" smtClean="0"/>
              <a:t> for details</a:t>
            </a:r>
          </a:p>
        </p:txBody>
      </p:sp>
    </p:spTree>
    <p:extLst>
      <p:ext uri="{BB962C8B-B14F-4D97-AF65-F5344CB8AC3E}">
        <p14:creationId xmlns:p14="http://schemas.microsoft.com/office/powerpoint/2010/main" val="55187837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2571</TotalTime>
  <Words>846</Words>
  <Application>Microsoft Macintosh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Chhs panther band PARENT meeting</vt:lpstr>
      <vt:lpstr>Welcome! </vt:lpstr>
      <vt:lpstr>Returning Staff</vt:lpstr>
      <vt:lpstr>CHHS Band 5-Year Plan</vt:lpstr>
      <vt:lpstr>This Week</vt:lpstr>
      <vt:lpstr>Registration and Auditions</vt:lpstr>
      <vt:lpstr>Marching Audition Schedule </vt:lpstr>
      <vt:lpstr>Looking Ahead this Spring</vt:lpstr>
      <vt:lpstr>Summer Band Camp</vt:lpstr>
      <vt:lpstr>Competition Schedule</vt:lpstr>
      <vt:lpstr>BOA Competition Fee: $500</vt:lpstr>
      <vt:lpstr>Band Fee: $850</vt:lpstr>
      <vt:lpstr>Why the Increase?</vt:lpstr>
      <vt:lpstr>Payment Schedule</vt:lpstr>
      <vt:lpstr>Booster Mission </vt:lpstr>
      <vt:lpstr>Booster Budget – Revenue</vt:lpstr>
      <vt:lpstr>Booster Budget – Expenses </vt:lpstr>
      <vt:lpstr>Corporate Sponsorship/Fundraising</vt:lpstr>
      <vt:lpstr>Volunteers</vt:lpstr>
      <vt:lpstr>2016 GCISD Bond</vt:lpstr>
      <vt:lpstr>2016 GCISD Bond</vt:lpstr>
    </vt:vector>
  </TitlesOfParts>
  <Company>Grapevine-Colleyville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Chhs panther band parent meeting</dc:title>
  <dc:creator>Grapevine-Colleyville ISD</dc:creator>
  <cp:lastModifiedBy>Laura Hunt</cp:lastModifiedBy>
  <cp:revision>65</cp:revision>
  <dcterms:created xsi:type="dcterms:W3CDTF">2015-01-21T20:41:41Z</dcterms:created>
  <dcterms:modified xsi:type="dcterms:W3CDTF">2016-04-25T23:22:39Z</dcterms:modified>
</cp:coreProperties>
</file>